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0" r:id="rId3"/>
    <p:sldId id="261" r:id="rId4"/>
    <p:sldId id="370" r:id="rId5"/>
    <p:sldId id="352" r:id="rId6"/>
    <p:sldId id="369" r:id="rId7"/>
    <p:sldId id="377" r:id="rId8"/>
    <p:sldId id="376" r:id="rId9"/>
    <p:sldId id="371" r:id="rId10"/>
    <p:sldId id="372" r:id="rId11"/>
    <p:sldId id="323" r:id="rId12"/>
    <p:sldId id="356" r:id="rId13"/>
    <p:sldId id="373" r:id="rId14"/>
    <p:sldId id="327" r:id="rId15"/>
    <p:sldId id="328" r:id="rId16"/>
    <p:sldId id="329" r:id="rId17"/>
    <p:sldId id="378" r:id="rId18"/>
    <p:sldId id="374" r:id="rId19"/>
    <p:sldId id="379" r:id="rId20"/>
    <p:sldId id="380" r:id="rId21"/>
    <p:sldId id="381" r:id="rId22"/>
    <p:sldId id="382" r:id="rId23"/>
    <p:sldId id="375" r:id="rId24"/>
    <p:sldId id="383" r:id="rId25"/>
    <p:sldId id="384" r:id="rId26"/>
    <p:sldId id="385" r:id="rId27"/>
    <p:sldId id="386" r:id="rId28"/>
    <p:sldId id="387" r:id="rId29"/>
    <p:sldId id="392" r:id="rId30"/>
    <p:sldId id="388" r:id="rId31"/>
    <p:sldId id="389" r:id="rId32"/>
    <p:sldId id="390" r:id="rId3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000"/>
    <a:srgbClr val="FF0000"/>
    <a:srgbClr val="144AEB"/>
    <a:srgbClr val="FF9966"/>
    <a:srgbClr val="FFFFFF"/>
    <a:srgbClr val="DEEBF7"/>
    <a:srgbClr val="FFE9C8"/>
    <a:srgbClr val="FAFA9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B73B4-5D31-42CF-B44B-57DB7BA8FDB8}" v="19" dt="2020-07-08T04:09:11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87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6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AD7C-7ECF-48EA-AF04-5E4B11BBE3FA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FDC5-20BE-4068-9231-65BE560A8AAA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8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F35D-F588-4ECC-9A0F-05C2E4794B9E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38F9B-9D56-4B6A-B849-ABFC9D9CD529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8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BD68-9FA8-4224-A45F-2122F2D5B1DA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4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821E-2046-4B9B-A770-D71373F53EFC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4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4263-25BA-4719-A9FF-4F211D3464C7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71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A525-C018-42B8-975E-961CB956D9F9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6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C0F5-06ED-4044-A30B-00BDE88DFCB8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9165-C6EB-4106-AF8F-0C931B393587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9D98-5CAB-4515-AF38-F236B86C4C7D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2B1B-EA43-4C07-8238-6B2CF1392F6B}" type="datetime1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1Px_8F8YSE" TargetMode="External"/><Relationship Id="rId2" Type="http://schemas.openxmlformats.org/officeDocument/2006/relationships/hyperlink" Target="https://youtu.be/hL2gGgdsMRo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bitly.kr/cJArG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Reference/Serv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7029" y="2070842"/>
            <a:ext cx="7772400" cy="2148142"/>
          </a:xfrm>
        </p:spPr>
        <p:txBody>
          <a:bodyPr>
            <a:noAutofit/>
          </a:bodyPr>
          <a:lstStyle/>
          <a:p>
            <a:r>
              <a:rPr lang="ko-KR" altLang="en-US" dirty="0" err="1"/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/>
            </a:br>
            <a:r>
              <a:rPr lang="ko-KR" altLang="en-US" dirty="0"/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71501" y="4407896"/>
            <a:ext cx="6883456" cy="8800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11. </a:t>
            </a:r>
            <a:r>
              <a:rPr lang="ko-KR" altLang="en-US" dirty="0" err="1"/>
              <a:t>서보</a:t>
            </a:r>
            <a:r>
              <a:rPr lang="ko-KR" altLang="en-US" dirty="0"/>
              <a:t> 모터 특성 및 원리</a:t>
            </a:r>
            <a:r>
              <a:rPr lang="en-US" altLang="ko-KR" dirty="0"/>
              <a:t>, 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ko-KR" altLang="en-US" dirty="0"/>
              <a:t>응용</a:t>
            </a:r>
          </a:p>
        </p:txBody>
      </p:sp>
    </p:spTree>
    <p:extLst>
      <p:ext uri="{BB962C8B-B14F-4D97-AF65-F5344CB8AC3E}">
        <p14:creationId xmlns:p14="http://schemas.microsoft.com/office/powerpoint/2010/main" val="397867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2D8CA0-5990-4BC2-B017-AE891D4E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67" y="572115"/>
            <a:ext cx="3070261" cy="1708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D120A8-70F6-423C-9812-AA716D2A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2392078"/>
            <a:ext cx="7886701" cy="39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2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9" y="223004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서보모터의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180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도 이동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34686" y="737809"/>
            <a:ext cx="2010641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B9A0FE1-D097-45E0-B321-1EB28B87F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07" y="592336"/>
            <a:ext cx="5850734" cy="75212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35113" y="3047832"/>
            <a:ext cx="1963866" cy="1932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89230" y="4798434"/>
            <a:ext cx="1963866" cy="1932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589230" y="5993328"/>
            <a:ext cx="1963866" cy="1932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8" y="223004"/>
            <a:ext cx="4451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1: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서보모터의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180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도 이동</a:t>
            </a:r>
          </a:p>
          <a:p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34686" y="737809"/>
            <a:ext cx="2010641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1017" y="5799102"/>
            <a:ext cx="6165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* </a:t>
            </a:r>
            <a:r>
              <a:rPr lang="ko-KR" altLang="en-US" sz="2400" dirty="0">
                <a:latin typeface="+mj-ea"/>
                <a:ea typeface="+mj-ea"/>
              </a:rPr>
              <a:t>시리얼 모니터로 좌</a:t>
            </a:r>
            <a:r>
              <a:rPr lang="en-US" altLang="ko-KR" sz="2400" dirty="0">
                <a:latin typeface="+mj-ea"/>
                <a:ea typeface="+mj-ea"/>
              </a:rPr>
              <a:t>/</a:t>
            </a:r>
            <a:r>
              <a:rPr lang="ko-KR" altLang="en-US" sz="2400" dirty="0">
                <a:latin typeface="+mj-ea"/>
                <a:ea typeface="+mj-ea"/>
              </a:rPr>
              <a:t>우 </a:t>
            </a:r>
            <a:r>
              <a:rPr lang="en-US" altLang="ko-KR" sz="2400" dirty="0">
                <a:latin typeface="+mj-ea"/>
                <a:ea typeface="+mj-ea"/>
              </a:rPr>
              <a:t>angle </a:t>
            </a:r>
            <a:r>
              <a:rPr lang="ko-KR" altLang="en-US" sz="2400" dirty="0">
                <a:latin typeface="+mj-ea"/>
                <a:ea typeface="+mj-ea"/>
              </a:rPr>
              <a:t>값 확인하기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BD830E4-D27F-48E8-BFB4-CA86A6E51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27" y="998766"/>
            <a:ext cx="4541420" cy="43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가변 저항 값에 따른 </a:t>
            </a:r>
            <a:r>
              <a:rPr lang="ko-KR" altLang="en-US" dirty="0" err="1"/>
              <a:t>서보</a:t>
            </a:r>
            <a:r>
              <a:rPr lang="ko-KR" altLang="en-US" dirty="0"/>
              <a:t> 모터 위치 제어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준비물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, PC, USB Cable, </a:t>
            </a:r>
            <a:r>
              <a:rPr lang="ko-KR" altLang="en-US" dirty="0"/>
              <a:t>가변저항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서보모터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참고사항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가변저항의</a:t>
            </a:r>
            <a:r>
              <a:rPr lang="ko-KR" altLang="en-US" dirty="0"/>
              <a:t> 아날로그 값</a:t>
            </a:r>
            <a:r>
              <a:rPr lang="en-US" altLang="ko-KR" dirty="0"/>
              <a:t>(0~1023)</a:t>
            </a:r>
            <a:r>
              <a:rPr lang="ko-KR" altLang="en-US" dirty="0"/>
              <a:t>을 </a:t>
            </a:r>
            <a:r>
              <a:rPr lang="ko-KR" altLang="en-US" dirty="0" err="1"/>
              <a:t>서보모터</a:t>
            </a:r>
            <a:r>
              <a:rPr lang="ko-KR" altLang="en-US" dirty="0"/>
              <a:t> 이동 위치 값</a:t>
            </a:r>
            <a:r>
              <a:rPr lang="en-US" altLang="ko-KR" dirty="0"/>
              <a:t>(0~179)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solidFill>
                  <a:srgbClr val="0000FF"/>
                </a:solidFill>
              </a:rPr>
              <a:t>map(value, 0, 1023, 0, 179)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시리얼 모니터로 변환 값</a:t>
            </a:r>
            <a:r>
              <a:rPr lang="en-US" altLang="ko-KR" dirty="0"/>
              <a:t>(angle) </a:t>
            </a:r>
            <a:r>
              <a:rPr lang="ko-KR" altLang="en-US" dirty="0"/>
              <a:t>확인하기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가변저항을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이용한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모터 응용</a:t>
            </a:r>
          </a:p>
        </p:txBody>
      </p:sp>
    </p:spTree>
    <p:extLst>
      <p:ext uri="{BB962C8B-B14F-4D97-AF65-F5344CB8AC3E}">
        <p14:creationId xmlns:p14="http://schemas.microsoft.com/office/powerpoint/2010/main" val="289733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가변저항을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244902-9558-43FA-BF9F-BB85D9C8A6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" b="180"/>
          <a:stretch/>
        </p:blipFill>
        <p:spPr>
          <a:xfrm>
            <a:off x="1886016" y="1496994"/>
            <a:ext cx="5064042" cy="50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가변저항을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FF73E3-81F0-4B54-8B41-A9CE02D90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800" b="558"/>
          <a:stretch/>
        </p:blipFill>
        <p:spPr>
          <a:xfrm>
            <a:off x="1517418" y="1556381"/>
            <a:ext cx="5525318" cy="40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14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79268" y="135433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8861850-741A-4CDC-801E-7426EF6F4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97" y="770410"/>
            <a:ext cx="6346879" cy="6276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286479-A031-4E03-9BEC-CEE970AFF694}"/>
              </a:ext>
            </a:extLst>
          </p:cNvPr>
          <p:cNvSpPr txBox="1"/>
          <p:nvPr/>
        </p:nvSpPr>
        <p:spPr>
          <a:xfrm>
            <a:off x="323849" y="223004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가변저항을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34540" y="3319944"/>
            <a:ext cx="2002374" cy="19447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08417" y="4313303"/>
            <a:ext cx="2450489" cy="1905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08417" y="4541023"/>
            <a:ext cx="2044409" cy="1905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94925" y="5109363"/>
            <a:ext cx="1614166" cy="1711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8" y="223004"/>
            <a:ext cx="53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가변저항을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제어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34686" y="737809"/>
            <a:ext cx="2010641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1017" y="5799102"/>
            <a:ext cx="542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* </a:t>
            </a:r>
            <a:r>
              <a:rPr lang="ko-KR" altLang="en-US" sz="2400" dirty="0">
                <a:latin typeface="+mj-ea"/>
                <a:ea typeface="+mj-ea"/>
              </a:rPr>
              <a:t>시리얼 모니터로 </a:t>
            </a:r>
            <a:r>
              <a:rPr lang="en-US" altLang="ko-KR" sz="2400" dirty="0">
                <a:latin typeface="+mj-ea"/>
                <a:ea typeface="+mj-ea"/>
              </a:rPr>
              <a:t>angle </a:t>
            </a:r>
            <a:r>
              <a:rPr lang="ko-KR" altLang="en-US" sz="2400" dirty="0">
                <a:latin typeface="+mj-ea"/>
                <a:ea typeface="+mj-ea"/>
              </a:rPr>
              <a:t>값 확인하기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4680257-05CE-474B-89E0-D2893C714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40" y="1250281"/>
            <a:ext cx="4392041" cy="42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02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537414" y="1462230"/>
            <a:ext cx="8408177" cy="5193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조도센서의 값에 따라 </a:t>
            </a:r>
            <a:r>
              <a:rPr lang="ko-KR" altLang="en-US" dirty="0" err="1"/>
              <a:t>서보</a:t>
            </a:r>
            <a:r>
              <a:rPr lang="ko-KR" altLang="en-US" dirty="0"/>
              <a:t> 모터 위치 이동하기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, PC, USB Cable, </a:t>
            </a:r>
            <a:r>
              <a:rPr lang="ko-KR" altLang="en-US" dirty="0"/>
              <a:t>조도센서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10K </a:t>
            </a:r>
            <a:r>
              <a:rPr lang="ko-KR" altLang="en-US" dirty="0" err="1"/>
              <a:t>오옴</a:t>
            </a:r>
            <a:r>
              <a:rPr lang="ko-KR" altLang="en-US" dirty="0"/>
              <a:t> 저항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서보모터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참고사항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가변저항의</a:t>
            </a:r>
            <a:r>
              <a:rPr lang="ko-KR" altLang="en-US" dirty="0"/>
              <a:t> 아날로그 값</a:t>
            </a:r>
            <a:r>
              <a:rPr lang="en-US" altLang="ko-KR" dirty="0"/>
              <a:t>(0~1024)</a:t>
            </a:r>
            <a:r>
              <a:rPr lang="ko-KR" altLang="en-US" dirty="0"/>
              <a:t>을 </a:t>
            </a:r>
            <a:r>
              <a:rPr lang="ko-KR" altLang="en-US" dirty="0" err="1"/>
              <a:t>서보</a:t>
            </a:r>
            <a:r>
              <a:rPr lang="ko-KR" altLang="en-US" dirty="0"/>
              <a:t> 모터 이동 위치 값</a:t>
            </a:r>
            <a:r>
              <a:rPr lang="en-US" altLang="ko-KR" dirty="0"/>
              <a:t>(0~179)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i="1" dirty="0">
                <a:solidFill>
                  <a:srgbClr val="0000FF"/>
                </a:solidFill>
              </a:rPr>
              <a:t>map(value, 0, 1023, 0, 179)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시리얼 모니터로 변환 값</a:t>
            </a:r>
            <a:r>
              <a:rPr lang="en-US" altLang="ko-KR" dirty="0"/>
              <a:t>(angle) </a:t>
            </a:r>
            <a:r>
              <a:rPr lang="ko-KR" altLang="en-US" dirty="0"/>
              <a:t>확인하기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조도센서를 이용한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모터 응용</a:t>
            </a:r>
          </a:p>
        </p:txBody>
      </p:sp>
    </p:spTree>
    <p:extLst>
      <p:ext uri="{BB962C8B-B14F-4D97-AF65-F5344CB8AC3E}">
        <p14:creationId xmlns:p14="http://schemas.microsoft.com/office/powerpoint/2010/main" val="208993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조도센서를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74720-B31D-4A6A-B1CF-69C032A64A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36" b="532"/>
          <a:stretch/>
        </p:blipFill>
        <p:spPr>
          <a:xfrm>
            <a:off x="1873862" y="1516081"/>
            <a:ext cx="5307653" cy="49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8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199" y="123078"/>
            <a:ext cx="7886700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199" y="1326776"/>
            <a:ext cx="8417490" cy="52533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모터의 종류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서보</a:t>
            </a:r>
            <a:r>
              <a:rPr lang="ko-KR" altLang="en-US" dirty="0"/>
              <a:t> 모터의 원리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</a:t>
            </a:r>
            <a:r>
              <a:rPr lang="en-US" altLang="ko-KR" dirty="0"/>
              <a:t>1: </a:t>
            </a:r>
            <a:r>
              <a:rPr lang="ko-KR" altLang="en-US" dirty="0" err="1"/>
              <a:t>서보</a:t>
            </a:r>
            <a:r>
              <a:rPr lang="ko-KR" altLang="en-US" dirty="0"/>
              <a:t> 모터 기본 제어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</a:t>
            </a:r>
            <a:r>
              <a:rPr lang="en-US" altLang="ko-KR" dirty="0"/>
              <a:t>2: </a:t>
            </a:r>
            <a:r>
              <a:rPr lang="ko-KR" altLang="en-US" dirty="0"/>
              <a:t>가변저항을 이용한 </a:t>
            </a:r>
            <a:r>
              <a:rPr lang="ko-KR" altLang="en-US" dirty="0" err="1"/>
              <a:t>서보</a:t>
            </a:r>
            <a:r>
              <a:rPr lang="ko-KR" altLang="en-US" dirty="0"/>
              <a:t> 모터 응용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</a:t>
            </a:r>
            <a:r>
              <a:rPr lang="en-US" altLang="ko-KR" dirty="0"/>
              <a:t>3: </a:t>
            </a:r>
            <a:r>
              <a:rPr lang="ko-KR" altLang="en-US" dirty="0" err="1"/>
              <a:t>조도센서를</a:t>
            </a:r>
            <a:r>
              <a:rPr lang="ko-KR" altLang="en-US" dirty="0"/>
              <a:t> 이용한 </a:t>
            </a:r>
            <a:r>
              <a:rPr lang="ko-KR" altLang="en-US" dirty="0" err="1"/>
              <a:t>서보</a:t>
            </a:r>
            <a:r>
              <a:rPr lang="ko-KR" altLang="en-US" dirty="0"/>
              <a:t> 모터 응용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</a:t>
            </a:r>
            <a:r>
              <a:rPr lang="en-US" altLang="ko-KR" dirty="0"/>
              <a:t>4: </a:t>
            </a:r>
            <a:r>
              <a:rPr lang="ko-KR" altLang="en-US" dirty="0" err="1"/>
              <a:t>푸시버튼을</a:t>
            </a:r>
            <a:r>
              <a:rPr lang="ko-KR" altLang="en-US" dirty="0"/>
              <a:t> 이용한 </a:t>
            </a:r>
            <a:r>
              <a:rPr lang="ko-KR" altLang="en-US" dirty="0" err="1"/>
              <a:t>서보</a:t>
            </a:r>
            <a:r>
              <a:rPr lang="ko-KR" altLang="en-US" dirty="0"/>
              <a:t> 모터 응용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69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조도센서를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67E44D6-5237-4840-B492-B8B6F45C0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23" y="1502907"/>
            <a:ext cx="4156777" cy="44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34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680168" y="6356884"/>
            <a:ext cx="2463832" cy="415900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79268" y="1354336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86479-A031-4E03-9BEC-CEE970AFF694}"/>
              </a:ext>
            </a:extLst>
          </p:cNvPr>
          <p:cNvSpPr txBox="1"/>
          <p:nvPr/>
        </p:nvSpPr>
        <p:spPr>
          <a:xfrm>
            <a:off x="323849" y="223004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조도센서를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86D0088-3754-452D-A96B-37D2DC748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39" y="462084"/>
            <a:ext cx="6672542" cy="63959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07277" y="4222820"/>
            <a:ext cx="1706968" cy="1797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78942" y="4380593"/>
            <a:ext cx="2050508" cy="1797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42748" y="3327500"/>
            <a:ext cx="2050508" cy="1797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42748" y="4962551"/>
            <a:ext cx="2050508" cy="1797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22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8" y="223004"/>
            <a:ext cx="53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조도센서를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서보모터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응용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34686" y="737809"/>
            <a:ext cx="2010641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1017" y="5799102"/>
            <a:ext cx="5428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* </a:t>
            </a:r>
            <a:r>
              <a:rPr lang="ko-KR" altLang="en-US" sz="2400" dirty="0">
                <a:latin typeface="+mj-ea"/>
                <a:ea typeface="+mj-ea"/>
              </a:rPr>
              <a:t>시리얼 모니터로 </a:t>
            </a:r>
            <a:r>
              <a:rPr lang="en-US" altLang="ko-KR" sz="2400" dirty="0">
                <a:latin typeface="+mj-ea"/>
                <a:ea typeface="+mj-ea"/>
              </a:rPr>
              <a:t>angle </a:t>
            </a:r>
            <a:r>
              <a:rPr lang="ko-KR" altLang="en-US" sz="2400" dirty="0">
                <a:latin typeface="+mj-ea"/>
                <a:ea typeface="+mj-ea"/>
              </a:rPr>
              <a:t>값 확인하기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086BE83-A3F6-460E-A562-D1C249D71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31" y="1272558"/>
            <a:ext cx="4637789" cy="420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9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51572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푸시 버튼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 이용하여 좌</a:t>
            </a:r>
            <a:r>
              <a:rPr lang="en-US" altLang="ko-KR" dirty="0"/>
              <a:t>/</a:t>
            </a:r>
            <a:r>
              <a:rPr lang="ko-KR" altLang="en-US" dirty="0"/>
              <a:t>우 </a:t>
            </a:r>
            <a:r>
              <a:rPr lang="ko-KR" altLang="en-US" dirty="0" err="1"/>
              <a:t>서보</a:t>
            </a:r>
            <a:r>
              <a:rPr lang="ko-KR" altLang="en-US" dirty="0"/>
              <a:t> 모터 회전시키기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leftButton</a:t>
            </a:r>
            <a:r>
              <a:rPr lang="en-US" altLang="ko-KR" dirty="0"/>
              <a:t>, </a:t>
            </a:r>
            <a:r>
              <a:rPr lang="en-US" altLang="ko-KR" dirty="0" err="1"/>
              <a:t>rightButton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준비물 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, PC, USB Cable, </a:t>
            </a:r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  <a:r>
              <a:rPr lang="en-US" altLang="ko-KR" dirty="0"/>
              <a:t>(1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/>
              <a:t>푸시 버튼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10k </a:t>
            </a:r>
            <a:r>
              <a:rPr lang="ko-KR" altLang="en-US" dirty="0"/>
              <a:t>저항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참고사항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푸시 버튼의 상태를 확인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서보</a:t>
            </a:r>
            <a:r>
              <a:rPr lang="ko-KR" altLang="en-US" dirty="0"/>
              <a:t> 모터를 좌</a:t>
            </a:r>
            <a:r>
              <a:rPr lang="en-US" altLang="ko-KR" dirty="0"/>
              <a:t>/</a:t>
            </a:r>
            <a:r>
              <a:rPr lang="ko-KR" altLang="en-US" dirty="0"/>
              <a:t>우 회전한다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 버튼</a:t>
            </a:r>
            <a:r>
              <a:rPr lang="en-US" altLang="ko-KR" dirty="0"/>
              <a:t>, </a:t>
            </a:r>
            <a:r>
              <a:rPr lang="ko-KR" altLang="en-US" dirty="0"/>
              <a:t>디지털 입력 값</a:t>
            </a:r>
            <a:r>
              <a:rPr lang="en-US" altLang="ko-KR" dirty="0"/>
              <a:t>(ON/OFF)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8151730" cy="673099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 버튼을 이용한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모터 응용</a:t>
            </a:r>
          </a:p>
        </p:txBody>
      </p:sp>
    </p:spTree>
    <p:extLst>
      <p:ext uri="{BB962C8B-B14F-4D97-AF65-F5344CB8AC3E}">
        <p14:creationId xmlns:p14="http://schemas.microsoft.com/office/powerpoint/2010/main" val="29702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849" y="223004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4: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푸시 버튼을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모터 응용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 구성</a:t>
            </a:r>
          </a:p>
        </p:txBody>
      </p:sp>
      <p:pic>
        <p:nvPicPr>
          <p:cNvPr id="7" name="그림 6" descr="전자기기이(가) 표시된 사진&#10;&#10;자동 생성된 설명">
            <a:extLst>
              <a:ext uri="{FF2B5EF4-FFF2-40B4-BE49-F238E27FC236}">
                <a16:creationId xmlns:a16="http://schemas.microsoft.com/office/drawing/2014/main" id="{58337A5B-2F6F-477B-9E60-823F76E1CD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" b="1392"/>
          <a:stretch/>
        </p:blipFill>
        <p:spPr>
          <a:xfrm>
            <a:off x="1528483" y="1318760"/>
            <a:ext cx="6309005" cy="50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39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34686" y="737809"/>
            <a:ext cx="7886700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223004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4: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푸시 버튼을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모터 응용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CA288D-2613-AC4C-B6C9-08529CCBF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" b="488"/>
          <a:stretch/>
        </p:blipFill>
        <p:spPr>
          <a:xfrm>
            <a:off x="863428" y="1319345"/>
            <a:ext cx="6623222" cy="50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1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23849" y="828874"/>
            <a:ext cx="2009513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Sketch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86479-A031-4E03-9BEC-CEE970AFF694}"/>
              </a:ext>
            </a:extLst>
          </p:cNvPr>
          <p:cNvSpPr txBox="1"/>
          <p:nvPr/>
        </p:nvSpPr>
        <p:spPr>
          <a:xfrm>
            <a:off x="323849" y="223004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4: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푸시 버튼을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모터 응용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C6F6F3B-6492-431B-B066-AD0477697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174" r="-588" b="58224"/>
          <a:stretch/>
        </p:blipFill>
        <p:spPr>
          <a:xfrm>
            <a:off x="67148" y="1405497"/>
            <a:ext cx="6372585" cy="4072889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5D37925-26EF-4322-985C-CBCB95E3C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5" r="-589" b="12436"/>
          <a:stretch/>
        </p:blipFill>
        <p:spPr>
          <a:xfrm>
            <a:off x="3413532" y="1966823"/>
            <a:ext cx="5614589" cy="475465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bg1">
                <a:lumMod val="75000"/>
              </a:schemeClr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직사각형 6"/>
          <p:cNvSpPr/>
          <p:nvPr/>
        </p:nvSpPr>
        <p:spPr>
          <a:xfrm>
            <a:off x="4135521" y="5123454"/>
            <a:ext cx="2618962" cy="7942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48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8" y="223004"/>
            <a:ext cx="53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4: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푸시 버튼을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모터 응용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34686" y="737809"/>
            <a:ext cx="2010641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4763" y="6044964"/>
            <a:ext cx="676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* </a:t>
            </a:r>
            <a:r>
              <a:rPr lang="ko-KR" altLang="en-US" sz="2400" dirty="0">
                <a:latin typeface="+mj-ea"/>
                <a:ea typeface="+mj-ea"/>
              </a:rPr>
              <a:t>시리얼 모니터로 </a:t>
            </a:r>
            <a:r>
              <a:rPr lang="en-US" altLang="ko-KR" sz="2400" dirty="0">
                <a:latin typeface="+mj-ea"/>
                <a:ea typeface="+mj-ea"/>
              </a:rPr>
              <a:t>left/ right angle </a:t>
            </a:r>
            <a:r>
              <a:rPr lang="ko-KR" altLang="en-US" sz="2400" dirty="0">
                <a:latin typeface="+mj-ea"/>
                <a:ea typeface="+mj-ea"/>
              </a:rPr>
              <a:t>값 확인하기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9EC9CD4-C54D-4B89-B7A1-D9E51B2F9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19" y="956931"/>
            <a:ext cx="5207353" cy="47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3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3848" y="223004"/>
            <a:ext cx="53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2: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푸시 버튼을 이용한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서보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모터 응용</a:t>
            </a:r>
          </a:p>
        </p:txBody>
      </p:sp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7DA8DBA-3C14-40A8-9CE1-53C41E90F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99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25272" y="1324207"/>
            <a:ext cx="8009594" cy="5157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 </a:t>
            </a:r>
            <a:r>
              <a:rPr lang="en-US" altLang="ko-KR" dirty="0"/>
              <a:t>: </a:t>
            </a:r>
            <a:r>
              <a:rPr lang="ko-KR" altLang="en-US" dirty="0"/>
              <a:t>레이더 만들기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레이더를 움직이듯 초음파센서를 </a:t>
            </a:r>
            <a:r>
              <a:rPr lang="ko-KR" altLang="en-US" dirty="0" err="1"/>
              <a:t>서보모터</a:t>
            </a:r>
            <a:r>
              <a:rPr lang="ko-KR" altLang="en-US" dirty="0"/>
              <a:t> 위에 위치시키고 </a:t>
            </a:r>
            <a:r>
              <a:rPr lang="ko-KR" altLang="en-US" dirty="0" err="1"/>
              <a:t>서보모터가</a:t>
            </a:r>
            <a:r>
              <a:rPr lang="ko-KR" altLang="en-US" dirty="0"/>
              <a:t> 움직일 때 사물과의 거리를 </a:t>
            </a:r>
            <a:r>
              <a:rPr lang="en-US" altLang="ko-KR" dirty="0"/>
              <a:t>LCD</a:t>
            </a:r>
            <a:r>
              <a:rPr lang="ko-KR" altLang="en-US" dirty="0"/>
              <a:t>에 표시한다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준비물 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, PC, USB Cable, </a:t>
            </a:r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  <a:r>
              <a:rPr lang="en-US" altLang="ko-KR" dirty="0"/>
              <a:t>, </a:t>
            </a:r>
            <a:r>
              <a:rPr lang="ko-KR" altLang="en-US" dirty="0" err="1"/>
              <a:t>초음파센서</a:t>
            </a:r>
            <a:r>
              <a:rPr lang="en-US" altLang="ko-KR" dirty="0"/>
              <a:t>, LCD, </a:t>
            </a:r>
            <a:r>
              <a:rPr lang="ko-KR" altLang="en-US" dirty="0" err="1"/>
              <a:t>가변저항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8151730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도전하기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848" y="223004"/>
            <a:ext cx="530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심화학습</a:t>
            </a:r>
          </a:p>
        </p:txBody>
      </p:sp>
    </p:spTree>
    <p:extLst>
      <p:ext uri="{BB962C8B-B14F-4D97-AF65-F5344CB8AC3E}">
        <p14:creationId xmlns:p14="http://schemas.microsoft.com/office/powerpoint/2010/main" val="84874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모터의 종류 및 특성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61771" y="378553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서보</a:t>
            </a:r>
            <a:r>
              <a:rPr lang="ko-KR" altLang="en-US" b="1" dirty="0">
                <a:latin typeface="+mj-ea"/>
                <a:ea typeface="+mj-ea"/>
              </a:rPr>
              <a:t> 모터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5147" y="364864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DC </a:t>
            </a:r>
            <a:r>
              <a:rPr lang="ko-KR" altLang="en-US" b="1" dirty="0">
                <a:latin typeface="+mj-ea"/>
                <a:ea typeface="+mj-ea"/>
              </a:rPr>
              <a:t>모터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77125" y="620232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스텝 모터</a:t>
            </a:r>
            <a:endParaRPr lang="en-US" altLang="ko-KR" b="1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D7F90E-6DD1-4B6A-ADC2-ACF3E860E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" t="4314" r="7172" b="665"/>
          <a:stretch/>
        </p:blipFill>
        <p:spPr>
          <a:xfrm>
            <a:off x="757003" y="1145484"/>
            <a:ext cx="3095468" cy="2362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C6B017-4AC6-4FEE-A3BD-683ED579E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18" y="1496026"/>
            <a:ext cx="3980053" cy="1880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39D18F2-E7F4-4AAD-AFCD-7E46F0235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74" y="3923139"/>
            <a:ext cx="2910041" cy="21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36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04905"/>
            <a:ext cx="7886700" cy="575176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서보모터로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할 수 있는 프로젝트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8F78ECB-42F5-2C49-A0BC-D904886CDD63}"/>
              </a:ext>
            </a:extLst>
          </p:cNvPr>
          <p:cNvSpPr txBox="1">
            <a:spLocks/>
          </p:cNvSpPr>
          <p:nvPr/>
        </p:nvSpPr>
        <p:spPr>
          <a:xfrm>
            <a:off x="276226" y="1010653"/>
            <a:ext cx="6656471" cy="1118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sz="3400" dirty="0"/>
              <a:t>스마트</a:t>
            </a:r>
            <a:r>
              <a:rPr lang="en-US" altLang="ko-KR" sz="3400" dirty="0"/>
              <a:t> </a:t>
            </a:r>
            <a:r>
              <a:rPr lang="ko-KR" altLang="en-US" sz="3400" dirty="0"/>
              <a:t>휴지통</a:t>
            </a:r>
            <a:endParaRPr lang="en-US" altLang="ko-KR" sz="3400" dirty="0"/>
          </a:p>
          <a:p>
            <a:pPr lvl="1">
              <a:lnSpc>
                <a:spcPct val="100000"/>
              </a:lnSpc>
            </a:pPr>
            <a:r>
              <a:rPr lang="ko-KR" altLang="en-US" sz="3400" dirty="0"/>
              <a:t>참고 </a:t>
            </a:r>
            <a:r>
              <a:rPr lang="en-US" altLang="ko-KR" sz="3400" dirty="0"/>
              <a:t>YouTube : </a:t>
            </a:r>
          </a:p>
          <a:p>
            <a:pPr lvl="2">
              <a:lnSpc>
                <a:spcPct val="100000"/>
              </a:lnSpc>
            </a:pPr>
            <a:r>
              <a:rPr lang="en-US" altLang="ko-KR" sz="2800" dirty="0">
                <a:hlinkClick r:id="rId2"/>
              </a:rPr>
              <a:t>https://youtu.be/hL2gGgdsMRo</a:t>
            </a:r>
            <a:endParaRPr lang="en-US" altLang="ko-KR" sz="2800" dirty="0"/>
          </a:p>
          <a:p>
            <a:pPr lvl="2">
              <a:lnSpc>
                <a:spcPct val="100000"/>
              </a:lnSpc>
            </a:pPr>
            <a:r>
              <a:rPr lang="en-US" altLang="ko-KR" sz="2800" dirty="0">
                <a:hlinkClick r:id="rId3"/>
              </a:rPr>
              <a:t>https://youtu.be/P1Px_8F8YSE</a:t>
            </a:r>
            <a:endParaRPr lang="en-US" altLang="ko-KR" sz="2800" dirty="0"/>
          </a:p>
          <a:p>
            <a:pPr lvl="2">
              <a:lnSpc>
                <a:spcPct val="100000"/>
              </a:lnSpc>
            </a:pPr>
            <a:endParaRPr lang="en-US" altLang="ko-KR" sz="28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14" name="그림 13" descr="테이블, 컵, 실내, 앉아있는이(가) 표시된 사진&#10;&#10;자동 생성된 설명">
            <a:extLst>
              <a:ext uri="{FF2B5EF4-FFF2-40B4-BE49-F238E27FC236}">
                <a16:creationId xmlns:a16="http://schemas.microsoft.com/office/drawing/2014/main" id="{DDFE2F98-F60E-6D4C-8FB2-D45E49CFA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5" y="2438860"/>
            <a:ext cx="7613540" cy="42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97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8F78ECB-42F5-2C49-A0BC-D904886CDD63}"/>
              </a:ext>
            </a:extLst>
          </p:cNvPr>
          <p:cNvSpPr txBox="1">
            <a:spLocks/>
          </p:cNvSpPr>
          <p:nvPr/>
        </p:nvSpPr>
        <p:spPr>
          <a:xfrm>
            <a:off x="0" y="514125"/>
            <a:ext cx="8515350" cy="1228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altLang="ko-KR" dirty="0"/>
              <a:t>IoT </a:t>
            </a:r>
            <a:r>
              <a:rPr lang="ko-KR" altLang="en-US" dirty="0"/>
              <a:t>전등 스위치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참고 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http://bitly.kr/cJArG</a:t>
            </a:r>
            <a:r>
              <a:rPr lang="en-US" altLang="ko-KR" dirty="0"/>
              <a:t> 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8" name="그림 7" descr="벽, 실내, 개체, 하얀색이(가) 표시된 사진&#10;&#10;자동 생성된 설명">
            <a:extLst>
              <a:ext uri="{FF2B5EF4-FFF2-40B4-BE49-F238E27FC236}">
                <a16:creationId xmlns:a16="http://schemas.microsoft.com/office/drawing/2014/main" id="{FF537BFA-FC52-5946-A480-CFF6564AF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01" y="1683198"/>
            <a:ext cx="6741555" cy="435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46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 descr="벽, 하늘, 전자기기, 실내이(가) 표시된 사진&#10;&#10;자동 생성된 설명">
            <a:extLst>
              <a:ext uri="{FF2B5EF4-FFF2-40B4-BE49-F238E27FC236}">
                <a16:creationId xmlns:a16="http://schemas.microsoft.com/office/drawing/2014/main" id="{F7125FF8-9C5E-C74F-9128-8B7117A9B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9" y="625990"/>
            <a:ext cx="4351892" cy="2556164"/>
          </a:xfrm>
          <a:prstGeom prst="rect">
            <a:avLst/>
          </a:prstGeom>
        </p:spPr>
      </p:pic>
      <p:pic>
        <p:nvPicPr>
          <p:cNvPr id="7" name="그림 6" descr="벽, 실내, 테이블, 전자기기이(가) 표시된 사진&#10;&#10;자동 생성된 설명">
            <a:extLst>
              <a:ext uri="{FF2B5EF4-FFF2-40B4-BE49-F238E27FC236}">
                <a16:creationId xmlns:a16="http://schemas.microsoft.com/office/drawing/2014/main" id="{DAF391AF-4A1E-6E4D-A8FD-6D11038AF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41" y="582180"/>
            <a:ext cx="3635111" cy="2556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234525-9B49-9E4E-9457-8810BF2A5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53" y="3182154"/>
            <a:ext cx="5508197" cy="32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4C42F2-5CEF-470A-94E9-EA1BC274AD6A}"/>
              </a:ext>
            </a:extLst>
          </p:cNvPr>
          <p:cNvSpPr/>
          <p:nvPr/>
        </p:nvSpPr>
        <p:spPr>
          <a:xfrm>
            <a:off x="628649" y="554636"/>
            <a:ext cx="8076079" cy="562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 pitchFamily="50"/>
              </a:rPr>
              <a:t> </a:t>
            </a:r>
            <a:r>
              <a:rPr lang="ko-KR" altLang="ko-KR" sz="2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나눔고딕" pitchFamily="50"/>
              </a:rPr>
              <a:t>DC 모터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(Direct Current Motor)</a:t>
            </a:r>
            <a:endParaRPr lang="ko-KR" altLang="ko-KR" sz="2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나눔고딕" pitchFamily="50"/>
            </a:endParaRPr>
          </a:p>
          <a:p>
            <a:pPr marL="285750" lvl="0" indent="-28575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Tx/>
              <a:buChar char="-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ko-KR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가장 흔한 모터, 입력 전류 방향으로(+, -) </a:t>
            </a:r>
            <a:r>
              <a:rPr lang="ko-KR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회전방향</a:t>
            </a:r>
            <a:r>
              <a:rPr lang="ko-KR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제어</a:t>
            </a:r>
          </a:p>
          <a:p>
            <a:pPr marL="285750" lvl="0" indent="-28575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Tx/>
              <a:buChar char="-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고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회전에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유리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RC카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(Radio Controlled Car),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쿼드콥터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등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광범위하게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사</a:t>
            </a:r>
            <a:r>
              <a:rPr lang="ko-KR" altLang="en-US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용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marL="285750" lvl="0" indent="-28575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Tx/>
              <a:buChar char="-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회전수와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방향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제어를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위해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드라이버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모듈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필요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sz="2400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서보</a:t>
            </a:r>
            <a:r>
              <a:rPr lang="en-US" altLang="ko-KR" sz="2400" b="1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</a:t>
            </a:r>
            <a:r>
              <a:rPr lang="en-US" altLang="ko-KR" sz="2400" b="1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(Servo motor)</a:t>
            </a:r>
          </a:p>
          <a:p>
            <a:pPr marL="268288" lvl="0" indent="-268288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보통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0° ~180°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사이를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움직이며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위치를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정확히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marL="268288" lvl="0" indent="-268288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RC카의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방향타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로봇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관절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등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회전각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제어에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적합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marL="268288" lvl="0" indent="-268288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 PWM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신호로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간단</a:t>
            </a:r>
            <a:r>
              <a:rPr lang="ko-KR" altLang="en-US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하게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위치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sz="2400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스텝</a:t>
            </a:r>
            <a:r>
              <a:rPr lang="en-US" altLang="ko-KR" sz="2400" b="1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</a:t>
            </a:r>
            <a:r>
              <a:rPr lang="en-US" altLang="ko-KR" sz="2400" b="1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(Stepper motor)</a:t>
            </a: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회전방향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뿐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아니라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회전각을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정밀히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제어할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수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있음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DC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모터와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서보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모터의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장점을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합친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- 3D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프린터의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핵심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모터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상대적으로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고회전이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필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요하지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않고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정밀한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제어가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필요한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경우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사용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  <a:p>
            <a:pPr lvl="0">
              <a:lnSpc>
                <a:spcPct val="93000"/>
              </a:lnSpc>
              <a:spcAft>
                <a:spcPts val="649"/>
              </a:spcAft>
              <a:buClr>
                <a:srgbClr val="000000"/>
              </a:buClr>
              <a:buSzPct val="100000"/>
              <a:tabLst>
                <a:tab pos="0" algn="l"/>
                <a:tab pos="380880" algn="l"/>
                <a:tab pos="1104840" algn="l"/>
                <a:tab pos="1828800" algn="l"/>
                <a:tab pos="2552400" algn="l"/>
                <a:tab pos="3276359" algn="l"/>
                <a:tab pos="4000320" algn="l"/>
                <a:tab pos="4724280" algn="l"/>
                <a:tab pos="5448239" algn="l"/>
                <a:tab pos="6172200" algn="l"/>
                <a:tab pos="6895800" algn="l"/>
                <a:tab pos="7619760" algn="l"/>
                <a:tab pos="8343720" algn="l"/>
                <a:tab pos="9067680" algn="l"/>
                <a:tab pos="9091440" algn="l"/>
                <a:tab pos="9540720" algn="l"/>
                <a:tab pos="9990000" algn="l"/>
                <a:tab pos="10439280" algn="l"/>
              </a:tabLst>
            </a:pP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-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제어가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복잡하므로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스텝모터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드라이버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모듈을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이용</a:t>
            </a:r>
            <a:r>
              <a:rPr lang="ko-KR" altLang="en-US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하여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제어</a:t>
            </a:r>
            <a:endParaRPr lang="en-US" altLang="ko-KR" dirty="0">
              <a:solidFill>
                <a:srgbClr val="000000"/>
              </a:solidFill>
              <a:latin typeface="나눔고딕" pitchFamily="50"/>
              <a:ea typeface="나눔고딕" pitchFamily="50"/>
              <a:cs typeface="나눔고딕" pitchFamily="5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D7F90E-6DD1-4B6A-ADC2-ACF3E860E0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" t="4314" r="7172" b="665"/>
          <a:stretch/>
        </p:blipFill>
        <p:spPr>
          <a:xfrm>
            <a:off x="6438967" y="2382797"/>
            <a:ext cx="1564856" cy="1194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6B017-4AC6-4FEE-A3BD-683ED579E2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467279"/>
            <a:ext cx="1614984" cy="7630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9D18F2-E7F4-4AAD-AFCD-7E46F02357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4292425"/>
            <a:ext cx="1577561" cy="118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서보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모터의 특징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E28E22-F5FC-4AC4-9BC2-7C79127188C1}"/>
              </a:ext>
            </a:extLst>
          </p:cNvPr>
          <p:cNvSpPr txBox="1">
            <a:spLocks/>
          </p:cNvSpPr>
          <p:nvPr/>
        </p:nvSpPr>
        <p:spPr>
          <a:xfrm>
            <a:off x="425272" y="1324207"/>
            <a:ext cx="8009594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/>
              <a:t>위치제어</a:t>
            </a:r>
            <a:r>
              <a:rPr lang="en-US" altLang="ko-KR" dirty="0"/>
              <a:t>, </a:t>
            </a:r>
            <a:r>
              <a:rPr lang="ko-KR" altLang="en-US" dirty="0" err="1"/>
              <a:t>각도제어</a:t>
            </a:r>
            <a:r>
              <a:rPr lang="ko-KR" altLang="en-US" dirty="0"/>
              <a:t> 용이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회전 각도 </a:t>
            </a:r>
            <a:r>
              <a:rPr lang="en-US" altLang="ko-KR" dirty="0"/>
              <a:t>: 0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°</a:t>
            </a:r>
            <a:r>
              <a:rPr lang="en-US" altLang="ko-KR" dirty="0"/>
              <a:t> ~ 180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°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360</a:t>
            </a:r>
            <a:r>
              <a:rPr lang="en-US" altLang="ko-KR" dirty="0">
                <a:solidFill>
                  <a:srgbClr val="000000"/>
                </a:solidFill>
                <a:latin typeface="나눔고딕" pitchFamily="50"/>
                <a:ea typeface="나눔고딕" pitchFamily="50"/>
                <a:cs typeface="나눔고딕" pitchFamily="50"/>
              </a:rPr>
              <a:t>° </a:t>
            </a:r>
            <a:r>
              <a:rPr lang="ko-KR" altLang="en-US" dirty="0"/>
              <a:t>회전 </a:t>
            </a:r>
            <a:r>
              <a:rPr lang="ko-KR" altLang="en-US" dirty="0" err="1"/>
              <a:t>서보</a:t>
            </a:r>
            <a:r>
              <a:rPr lang="ko-KR" altLang="en-US" dirty="0"/>
              <a:t> 모터도 있음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A03034-5E36-47C4-A0C7-36D346A45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6" r="2997" b="5051"/>
          <a:stretch/>
        </p:blipFill>
        <p:spPr>
          <a:xfrm>
            <a:off x="1838426" y="3144056"/>
            <a:ext cx="5360201" cy="3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3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49" y="285375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서보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모터의 원리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E28E22-F5FC-4AC4-9BC2-7C79127188C1}"/>
              </a:ext>
            </a:extLst>
          </p:cNvPr>
          <p:cNvSpPr txBox="1">
            <a:spLocks/>
          </p:cNvSpPr>
          <p:nvPr/>
        </p:nvSpPr>
        <p:spPr>
          <a:xfrm>
            <a:off x="412915" y="1087397"/>
            <a:ext cx="8009594" cy="2104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dirty="0" err="1"/>
              <a:t>서보</a:t>
            </a:r>
            <a:r>
              <a:rPr lang="ko-KR" altLang="en-US" dirty="0"/>
              <a:t> 모터 위치는 펄스의 길이</a:t>
            </a:r>
            <a:r>
              <a:rPr lang="en-US" altLang="ko-KR" dirty="0"/>
              <a:t>(</a:t>
            </a:r>
            <a:r>
              <a:rPr lang="ko-KR" altLang="en-US" dirty="0"/>
              <a:t>펄스 폭</a:t>
            </a:r>
            <a:r>
              <a:rPr lang="en-US" altLang="ko-KR" dirty="0"/>
              <a:t>)</a:t>
            </a:r>
            <a:r>
              <a:rPr lang="ko-KR" altLang="en-US" dirty="0"/>
              <a:t>에 따라 결정된다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서보</a:t>
            </a:r>
            <a:r>
              <a:rPr lang="ko-KR" altLang="en-US" dirty="0"/>
              <a:t> 모터는 대략 매 </a:t>
            </a:r>
            <a:r>
              <a:rPr lang="en-US" altLang="ko-KR" dirty="0"/>
              <a:t>20ms</a:t>
            </a:r>
            <a:r>
              <a:rPr lang="ko-KR" altLang="en-US" dirty="0"/>
              <a:t> 마다 펄스를 받게 된다</a:t>
            </a:r>
            <a:r>
              <a:rPr lang="en-US" altLang="ko-KR" dirty="0"/>
              <a:t>.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1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동안 </a:t>
            </a:r>
            <a:r>
              <a:rPr lang="en-US" altLang="ko-KR" dirty="0"/>
              <a:t>high</a:t>
            </a:r>
            <a:r>
              <a:rPr lang="ko-KR" altLang="en-US" dirty="0"/>
              <a:t>이면 각은 </a:t>
            </a:r>
            <a:r>
              <a:rPr lang="en-US" altLang="ko-KR" dirty="0"/>
              <a:t>0</a:t>
            </a:r>
            <a:r>
              <a:rPr lang="ko-KR" altLang="en-US" dirty="0"/>
              <a:t>도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1.5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동안 </a:t>
            </a:r>
            <a:r>
              <a:rPr lang="en-US" altLang="ko-KR" dirty="0"/>
              <a:t>high</a:t>
            </a:r>
            <a:r>
              <a:rPr lang="ko-KR" altLang="en-US" dirty="0"/>
              <a:t>이면 각은 </a:t>
            </a:r>
            <a:r>
              <a:rPr lang="en-US" altLang="ko-KR" dirty="0"/>
              <a:t>90</a:t>
            </a:r>
            <a:r>
              <a:rPr lang="ko-KR" altLang="en-US" dirty="0"/>
              <a:t>도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동안 </a:t>
            </a:r>
            <a:r>
              <a:rPr lang="en-US" altLang="ko-KR" dirty="0"/>
              <a:t>high </a:t>
            </a:r>
            <a:r>
              <a:rPr lang="ko-KR" altLang="en-US" dirty="0"/>
              <a:t>이면 </a:t>
            </a:r>
            <a:r>
              <a:rPr lang="en-US" altLang="ko-KR" dirty="0"/>
              <a:t>180</a:t>
            </a:r>
            <a:r>
              <a:rPr lang="ko-KR" altLang="en-US" dirty="0"/>
              <a:t>도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E66D81-3FCE-224C-8E20-322AB8564D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3283"/>
          <a:stretch/>
        </p:blipFill>
        <p:spPr>
          <a:xfrm>
            <a:off x="1660027" y="3247794"/>
            <a:ext cx="5823944" cy="34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모터 라이브러리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Servo.h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9DC0E8F-FA28-8749-952F-81037733A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801067"/>
              </p:ext>
            </p:extLst>
          </p:nvPr>
        </p:nvGraphicFramePr>
        <p:xfrm>
          <a:off x="385890" y="1668848"/>
          <a:ext cx="825431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532">
                  <a:extLst>
                    <a:ext uri="{9D8B030D-6E8A-4147-A177-3AD203B41FA5}">
                      <a16:colId xmlns:a16="http://schemas.microsoft.com/office/drawing/2014/main" val="3655683499"/>
                    </a:ext>
                  </a:extLst>
                </a:gridCol>
                <a:gridCol w="4925782">
                  <a:extLst>
                    <a:ext uri="{9D8B030D-6E8A-4147-A177-3AD203B41FA5}">
                      <a16:colId xmlns:a16="http://schemas.microsoft.com/office/drawing/2014/main" val="2561816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함수명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24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/>
                        <a:t>void attach(pin)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/>
                        <a:t>서보모터의</a:t>
                      </a:r>
                      <a:r>
                        <a:rPr lang="ko-KR" altLang="en-US" sz="1800" dirty="0"/>
                        <a:t> 신호선이 연결된 핀을 지정한다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72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/>
                        <a:t>void attach(pin, </a:t>
                      </a:r>
                      <a:r>
                        <a:rPr lang="en-US" altLang="ko-KR" sz="1800" b="0" i="1" dirty="0" err="1"/>
                        <a:t>min_us</a:t>
                      </a:r>
                      <a:r>
                        <a:rPr lang="en-US" altLang="ko-KR" sz="1800" b="0" i="1" dirty="0"/>
                        <a:t>, </a:t>
                      </a:r>
                      <a:r>
                        <a:rPr lang="en-US" altLang="ko-KR" sz="1800" b="0" i="1" dirty="0" err="1"/>
                        <a:t>max_us</a:t>
                      </a:r>
                      <a:r>
                        <a:rPr lang="en-US" altLang="ko-KR" sz="1800" b="0" i="1" dirty="0"/>
                        <a:t>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펄스 폭</a:t>
                      </a:r>
                      <a:r>
                        <a:rPr lang="en-US" altLang="ko-KR" sz="1800" dirty="0"/>
                        <a:t>(high)</a:t>
                      </a:r>
                      <a:r>
                        <a:rPr lang="ko-KR" altLang="en-US" sz="1800" dirty="0"/>
                        <a:t>의 최소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최대값까지 지정한다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542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/>
                        <a:t>void write(angle)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각도를 지정한다</a:t>
                      </a:r>
                      <a:r>
                        <a:rPr lang="en-US" altLang="ko-KR" sz="1800" dirty="0"/>
                        <a:t>(angle: 0~180).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322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/>
                        <a:t>void </a:t>
                      </a:r>
                      <a:r>
                        <a:rPr lang="en-US" altLang="ko-KR" sz="1800" b="0" i="1" dirty="0" err="1"/>
                        <a:t>writeMicroseconds</a:t>
                      </a:r>
                      <a:r>
                        <a:rPr lang="en-US" altLang="ko-KR" sz="1800" b="0" i="1" dirty="0"/>
                        <a:t>(us)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펄스 폭</a:t>
                      </a:r>
                      <a:r>
                        <a:rPr lang="en-US" altLang="ko-KR" sz="1800" dirty="0"/>
                        <a:t>(high)</a:t>
                      </a:r>
                      <a:r>
                        <a:rPr lang="ko-KR" altLang="en-US" sz="1800" dirty="0"/>
                        <a:t>을 </a:t>
                      </a:r>
                      <a:r>
                        <a:rPr lang="en-US" altLang="ko-KR" sz="1800" dirty="0"/>
                        <a:t>us</a:t>
                      </a:r>
                      <a:r>
                        <a:rPr lang="ko-KR" altLang="en-US" sz="1800" dirty="0"/>
                        <a:t>단위로 지정한다</a:t>
                      </a:r>
                      <a:r>
                        <a:rPr lang="en-US" altLang="ko-KR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05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 err="1"/>
                        <a:t>int</a:t>
                      </a:r>
                      <a:r>
                        <a:rPr lang="en-US" altLang="ko-KR" sz="1800" b="0" i="1" dirty="0"/>
                        <a:t> read()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현재 각도를 읽는다</a:t>
                      </a:r>
                      <a:r>
                        <a:rPr lang="en-US" altLang="ko-KR" sz="1800" dirty="0"/>
                        <a:t>.</a:t>
                      </a:r>
                      <a:r>
                        <a:rPr lang="ko-KR" altLang="en-US" sz="1800" dirty="0"/>
                        <a:t> 반환 값은 </a:t>
                      </a:r>
                      <a:r>
                        <a:rPr lang="en-US" altLang="ko-KR" sz="1800" dirty="0"/>
                        <a:t>0~180</a:t>
                      </a:r>
                      <a:r>
                        <a:rPr lang="ko-KR" altLang="en-US" sz="1800" dirty="0"/>
                        <a:t>의 정수</a:t>
                      </a:r>
                      <a:endParaRPr lang="en-US" altLang="ko-K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07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 err="1"/>
                        <a:t>boolean</a:t>
                      </a:r>
                      <a:r>
                        <a:rPr lang="en-US" altLang="ko-KR" sz="1800" b="0" i="1" dirty="0"/>
                        <a:t> attached()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/>
                        <a:t>서보모터</a:t>
                      </a:r>
                      <a:r>
                        <a:rPr lang="ko-KR" altLang="en-US" sz="1800" dirty="0"/>
                        <a:t> 핀이 지정되어 있는지 검사한다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2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1" dirty="0"/>
                        <a:t>void detach()</a:t>
                      </a:r>
                      <a:r>
                        <a:rPr lang="ko-KR" altLang="en-US" sz="1800" b="0" i="1" dirty="0"/>
                        <a:t> </a:t>
                      </a:r>
                      <a:endParaRPr lang="ko-KR" alt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/>
                        <a:t>서보모터의</a:t>
                      </a:r>
                      <a:r>
                        <a:rPr lang="ko-KR" altLang="en-US" sz="1800" dirty="0"/>
                        <a:t> 지정된 핀을 내부적으로 제거한다</a:t>
                      </a:r>
                      <a:r>
                        <a:rPr lang="en-US" altLang="ko-KR" sz="180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736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DCE978-D2B8-7D48-A0A3-EFADA3F03CCB}"/>
              </a:ext>
            </a:extLst>
          </p:cNvPr>
          <p:cNvSpPr txBox="1"/>
          <p:nvPr/>
        </p:nvSpPr>
        <p:spPr>
          <a:xfrm>
            <a:off x="815545" y="5217998"/>
            <a:ext cx="739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참고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lang="en" altLang="ko-KR" sz="2400" dirty="0">
                <a:hlinkClick r:id="rId2"/>
              </a:rPr>
              <a:t>https://www.arduino.cc/en/Reference/Servo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153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435966" y="1901722"/>
            <a:ext cx="8009594" cy="3975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 err="1"/>
              <a:t>서보</a:t>
            </a:r>
            <a:r>
              <a:rPr lang="ko-KR" altLang="en-US" dirty="0"/>
              <a:t> 모터 사용법 익히기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좌우로 </a:t>
            </a:r>
            <a:r>
              <a:rPr lang="en-US" altLang="ko-KR" dirty="0"/>
              <a:t>180</a:t>
            </a:r>
            <a:r>
              <a:rPr lang="ko-KR" altLang="en-US" dirty="0"/>
              <a:t>도 반복적으로 이동하기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준비물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  <a:r>
              <a:rPr lang="en-US" altLang="ko-KR" dirty="0"/>
              <a:t>, PC, USB Cable, </a:t>
            </a:r>
            <a:r>
              <a:rPr lang="ko-KR" altLang="en-US" dirty="0" err="1"/>
              <a:t>서보</a:t>
            </a:r>
            <a:r>
              <a:rPr lang="ko-KR" altLang="en-US" dirty="0"/>
              <a:t> 모터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(SG90)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849" y="592336"/>
            <a:ext cx="7886700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ko-KR" alt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서보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모터 기본 제어</a:t>
            </a:r>
          </a:p>
        </p:txBody>
      </p:sp>
    </p:spTree>
    <p:extLst>
      <p:ext uri="{BB962C8B-B14F-4D97-AF65-F5344CB8AC3E}">
        <p14:creationId xmlns:p14="http://schemas.microsoft.com/office/powerpoint/2010/main" val="371626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3099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서보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모터 연결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28649" y="1143001"/>
            <a:ext cx="8239125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70BB7-C93E-4DF0-862A-DA1DF0AB7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9" r="7795" b="7286"/>
          <a:stretch/>
        </p:blipFill>
        <p:spPr>
          <a:xfrm>
            <a:off x="2158416" y="3512952"/>
            <a:ext cx="4518591" cy="311544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31BD6EC-79EF-4F45-BBA2-536098E93CAA}"/>
              </a:ext>
            </a:extLst>
          </p:cNvPr>
          <p:cNvSpPr txBox="1">
            <a:spLocks/>
          </p:cNvSpPr>
          <p:nvPr/>
        </p:nvSpPr>
        <p:spPr>
          <a:xfrm>
            <a:off x="412915" y="1087397"/>
            <a:ext cx="8009594" cy="166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ko-KR" altLang="en-US" sz="1800" dirty="0" err="1"/>
              <a:t>서보</a:t>
            </a:r>
            <a:r>
              <a:rPr lang="ko-KR" altLang="en-US" sz="1800" dirty="0"/>
              <a:t> 모터는 디지털 핀 아무 곳에 연결해도 무방함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서브 모터를 제어하는 </a:t>
            </a:r>
            <a:r>
              <a:rPr lang="en-US" altLang="ko-KR" sz="1400" dirty="0"/>
              <a:t>PWM</a:t>
            </a:r>
            <a:r>
              <a:rPr lang="ko-KR" altLang="en-US" sz="1400" dirty="0"/>
              <a:t>신호가 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</a:t>
            </a:r>
            <a:r>
              <a:rPr lang="en-US" altLang="ko-KR" sz="1400" dirty="0"/>
              <a:t>PWM </a:t>
            </a:r>
            <a:r>
              <a:rPr lang="ko-KR" altLang="en-US" sz="1400" dirty="0"/>
              <a:t>신호와 차이가 있어 서브 모터는 별도의 </a:t>
            </a:r>
            <a:r>
              <a:rPr lang="en-US" altLang="ko-KR" sz="1400" dirty="0"/>
              <a:t>PWM</a:t>
            </a:r>
            <a:r>
              <a:rPr lang="ko-KR" altLang="en-US" sz="1400" dirty="0"/>
              <a:t>을 생성하여 제어</a:t>
            </a:r>
            <a:endParaRPr lang="en-US" altLang="ko-KR" sz="1400" dirty="0"/>
          </a:p>
          <a:p>
            <a:pPr lvl="2">
              <a:lnSpc>
                <a:spcPct val="150000"/>
              </a:lnSpc>
            </a:pPr>
            <a:r>
              <a:rPr lang="ko-KR" altLang="en-US" sz="1400" dirty="0" err="1"/>
              <a:t>서보</a:t>
            </a:r>
            <a:r>
              <a:rPr lang="ko-KR" altLang="en-US" sz="1400" dirty="0"/>
              <a:t> 모터를 사용하는 동안 디지털 핀 </a:t>
            </a:r>
            <a:r>
              <a:rPr lang="en-US" altLang="ko-KR" sz="1400" dirty="0"/>
              <a:t>9,10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PWM(</a:t>
            </a:r>
            <a:r>
              <a:rPr lang="en-US" altLang="ko-KR" sz="1400" dirty="0" err="1"/>
              <a:t>analogWrite</a:t>
            </a:r>
            <a:r>
              <a:rPr lang="en-US" altLang="ko-KR" sz="1400" dirty="0"/>
              <a:t>())</a:t>
            </a:r>
            <a:r>
              <a:rPr lang="ko-KR" altLang="en-US" sz="1400" dirty="0"/>
              <a:t>을 사용할 수 없음을 유의</a:t>
            </a:r>
            <a:endParaRPr lang="en-US" altLang="ko-KR" sz="1400" dirty="0"/>
          </a:p>
          <a:p>
            <a:pPr lvl="1">
              <a:lnSpc>
                <a:spcPct val="170000"/>
              </a:lnSpc>
            </a:pPr>
            <a:r>
              <a:rPr lang="ko-KR" altLang="en-US" sz="1800" dirty="0" err="1"/>
              <a:t>아두이노</a:t>
            </a:r>
            <a:r>
              <a:rPr lang="ko-KR" altLang="en-US" sz="1800" dirty="0"/>
              <a:t> </a:t>
            </a:r>
            <a:r>
              <a:rPr lang="en-US" altLang="ko-KR" sz="1800" dirty="0"/>
              <a:t>Uno </a:t>
            </a:r>
            <a:r>
              <a:rPr lang="ko-KR" altLang="en-US" sz="1800" dirty="0"/>
              <a:t>보드에 서브 모터 </a:t>
            </a:r>
            <a:r>
              <a:rPr lang="en-US" altLang="ko-KR" sz="1800" dirty="0"/>
              <a:t>12</a:t>
            </a:r>
            <a:r>
              <a:rPr lang="ko-KR" altLang="en-US" sz="1800" dirty="0"/>
              <a:t>개 연결 가능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921527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22190</TotalTime>
  <Words>966</Words>
  <Application>Microsoft Office PowerPoint</Application>
  <PresentationFormat>화면 슬라이드 쇼(4:3)</PresentationFormat>
  <Paragraphs>166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나눔고딕</vt:lpstr>
      <vt:lpstr>맑은 고딕</vt:lpstr>
      <vt:lpstr>Arial</vt:lpstr>
      <vt:lpstr>Calibri</vt:lpstr>
      <vt:lpstr>Calibri Light</vt:lpstr>
      <vt:lpstr>Office 테마</vt:lpstr>
      <vt:lpstr>사물인터넷(IoT)  프로그래밍 기초</vt:lpstr>
      <vt:lpstr>목차</vt:lpstr>
      <vt:lpstr>모터의 종류 및 특성</vt:lpstr>
      <vt:lpstr>PowerPoint 프레젠테이션</vt:lpstr>
      <vt:lpstr>서보 모터의 특징</vt:lpstr>
      <vt:lpstr>서보 모터의 원리</vt:lpstr>
      <vt:lpstr>서보 모터 라이브러리 : Servo.h</vt:lpstr>
      <vt:lpstr>실습 1: 서보 모터 기본 제어</vt:lpstr>
      <vt:lpstr>서보 모터 연결</vt:lpstr>
      <vt:lpstr>PowerPoint 프레젠테이션</vt:lpstr>
      <vt:lpstr>PowerPoint 프레젠테이션</vt:lpstr>
      <vt:lpstr>PowerPoint 프레젠테이션</vt:lpstr>
      <vt:lpstr>실습 2: 가변저항을 이용한 서보 모터 응용</vt:lpstr>
      <vt:lpstr>PowerPoint 프레젠테이션</vt:lpstr>
      <vt:lpstr>PowerPoint 프레젠테이션</vt:lpstr>
      <vt:lpstr>PowerPoint 프레젠테이션</vt:lpstr>
      <vt:lpstr>PowerPoint 프레젠테이션</vt:lpstr>
      <vt:lpstr>실습 3: 조도센서를 이용한 서보 모터 응용</vt:lpstr>
      <vt:lpstr>PowerPoint 프레젠테이션</vt:lpstr>
      <vt:lpstr>PowerPoint 프레젠테이션</vt:lpstr>
      <vt:lpstr>PowerPoint 프레젠테이션</vt:lpstr>
      <vt:lpstr>PowerPoint 프레젠테이션</vt:lpstr>
      <vt:lpstr>실습 4: 푸시 버튼을 이용한 서보 모터 응용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도전하기</vt:lpstr>
      <vt:lpstr>서보모터로 할 수 있는 프로젝트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종현</cp:lastModifiedBy>
  <cp:revision>387</cp:revision>
  <cp:lastPrinted>2019-03-22T07:19:52Z</cp:lastPrinted>
  <dcterms:created xsi:type="dcterms:W3CDTF">2019-02-21T14:11:08Z</dcterms:created>
  <dcterms:modified xsi:type="dcterms:W3CDTF">2020-07-08T04:10:35Z</dcterms:modified>
</cp:coreProperties>
</file>